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9"/>
  </p:notesMasterIdLst>
  <p:sldIdLst>
    <p:sldId id="276" r:id="rId2"/>
    <p:sldId id="268" r:id="rId3"/>
    <p:sldId id="259" r:id="rId4"/>
    <p:sldId id="257" r:id="rId5"/>
    <p:sldId id="267" r:id="rId6"/>
    <p:sldId id="275" r:id="rId7"/>
    <p:sldId id="260" r:id="rId8"/>
    <p:sldId id="262" r:id="rId9"/>
    <p:sldId id="273" r:id="rId10"/>
    <p:sldId id="272" r:id="rId11"/>
    <p:sldId id="265" r:id="rId12"/>
    <p:sldId id="274" r:id="rId13"/>
    <p:sldId id="271" r:id="rId14"/>
    <p:sldId id="277" r:id="rId15"/>
    <p:sldId id="264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5" autoAdjust="0"/>
    <p:restoredTop sz="78052" autoAdjust="0"/>
  </p:normalViewPr>
  <p:slideViewPr>
    <p:cSldViewPr snapToGrid="0">
      <p:cViewPr varScale="1">
        <p:scale>
          <a:sx n="56" d="100"/>
          <a:sy n="56" d="100"/>
        </p:scale>
        <p:origin x="10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EECC9-CBC0-4224-B524-E9502FB1624D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BB487-640F-494F-8945-5A33FAC21B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591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2 entities that change the event in social media : users and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BB487-640F-494F-8945-5A33FAC21B81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8199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Distance meaning is posting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BB487-640F-494F-8945-5A33FAC21B81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3426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An event is social phenomenon associated with hashtag</a:t>
            </a:r>
          </a:p>
          <a:p>
            <a:r>
              <a:rPr lang="en-ID" dirty="0"/>
              <a:t>can be characterized by 4 features : time, people, reposting </a:t>
            </a:r>
            <a:r>
              <a:rPr lang="en-ID" dirty="0" err="1"/>
              <a:t>msg</a:t>
            </a:r>
            <a:r>
              <a:rPr lang="en-ID" dirty="0"/>
              <a:t>, themes</a:t>
            </a:r>
          </a:p>
          <a:p>
            <a:r>
              <a:rPr lang="en-ID" dirty="0"/>
              <a:t>D1 : event evolution, how event changes from first stage to last stage</a:t>
            </a:r>
          </a:p>
          <a:p>
            <a:r>
              <a:rPr lang="en-ID" dirty="0"/>
              <a:t>D2 : users can influence other users to repost messages. Key players= the opinion leaders who influence other users</a:t>
            </a:r>
          </a:p>
          <a:p>
            <a:r>
              <a:rPr lang="en-ID" dirty="0"/>
              <a:t>D3:  new opinions added to the events with hashtag and keywords</a:t>
            </a:r>
          </a:p>
          <a:p>
            <a:r>
              <a:rPr lang="en-ID" dirty="0"/>
              <a:t>D4: themes : themes/topics change in different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BB487-640F-494F-8945-5A33FAC21B81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68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Complex </a:t>
            </a:r>
            <a:r>
              <a:rPr lang="en-ID" dirty="0" err="1"/>
              <a:t>development,thousands</a:t>
            </a:r>
            <a:r>
              <a:rPr lang="en-ID" dirty="0"/>
              <a:t>-millions people tweet in US election 2016,</a:t>
            </a:r>
          </a:p>
          <a:p>
            <a:r>
              <a:rPr lang="en-ID" dirty="0"/>
              <a:t>Tweet and retweet in sensitive topics.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BB487-640F-494F-8945-5A33FAC21B81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1954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R1 : </a:t>
            </a:r>
            <a:r>
              <a:rPr lang="en-US" dirty="0"/>
              <a:t>Purpose : </a:t>
            </a:r>
            <a:r>
              <a:rPr lang="en-ID" dirty="0"/>
              <a:t>guide the </a:t>
            </a:r>
            <a:r>
              <a:rPr lang="en-US" dirty="0"/>
              <a:t>in-depth analysis of different event stages.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R2: </a:t>
            </a:r>
            <a:r>
              <a:rPr lang="en-US" dirty="0"/>
              <a:t>. Purpose : to help users understand the themes, their popularity and reposting relationship.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R3: </a:t>
            </a:r>
            <a:r>
              <a:rPr lang="en-US" dirty="0"/>
              <a:t>Purpose : Keywords in different time periods should be visualized to help users see the change of themes, and to infer the thematic evolution of an event at different stages.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R4: </a:t>
            </a:r>
            <a:r>
              <a:rPr lang="en-US" dirty="0"/>
              <a:t>Purpose : identify key players’ behavior influences event evolution, their discussions, how and when they are involved should be provided 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BB487-640F-494F-8945-5A33FAC21B81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1228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Crawler to get </a:t>
            </a:r>
            <a:r>
              <a:rPr lang="en-ID" dirty="0" err="1"/>
              <a:t>Sina</a:t>
            </a:r>
            <a:r>
              <a:rPr lang="en-ID" dirty="0"/>
              <a:t> Weibo</a:t>
            </a:r>
          </a:p>
          <a:p>
            <a:r>
              <a:rPr lang="en-ID" dirty="0" err="1"/>
              <a:t>Color</a:t>
            </a:r>
            <a:r>
              <a:rPr lang="en-ID" dirty="0"/>
              <a:t> to encode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BB487-640F-494F-8945-5A33FAC21B81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0505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2 types of constructions :</a:t>
            </a:r>
          </a:p>
          <a:p>
            <a:r>
              <a:rPr lang="en-ID" dirty="0"/>
              <a:t>Graph&amp; map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ID" dirty="0"/>
              <a:t>Initial layout : keywords will be labelled in one particular time</a:t>
            </a:r>
          </a:p>
          <a:p>
            <a:pPr marL="228600" indent="-228600">
              <a:buAutoNum type="alphaLcParenR"/>
            </a:pPr>
            <a:r>
              <a:rPr lang="en-ID" dirty="0"/>
              <a:t>Layout tuning: each messages contains particular keywords will be gathered close to the its keyword</a:t>
            </a:r>
          </a:p>
          <a:p>
            <a:pPr marL="228600" indent="-228600">
              <a:buAutoNum type="alphaLcParenR"/>
            </a:pPr>
            <a:r>
              <a:rPr lang="en-ID" dirty="0"/>
              <a:t>Place nodes : place keywords and messaged in Voronoi grid</a:t>
            </a:r>
          </a:p>
          <a:p>
            <a:pPr marL="228600" indent="-228600">
              <a:buAutoNum type="alphaLcParenR"/>
            </a:pPr>
            <a:r>
              <a:rPr lang="en-ID" dirty="0"/>
              <a:t>Regions : create the boundaries to separate the regions</a:t>
            </a:r>
          </a:p>
          <a:p>
            <a:pPr marL="228600" indent="-228600">
              <a:buAutoNum type="alphaLcParenR"/>
            </a:pPr>
            <a:r>
              <a:rPr lang="en-ID" dirty="0"/>
              <a:t>Build rivers among regions</a:t>
            </a:r>
          </a:p>
          <a:p>
            <a:pPr marL="228600" indent="-228600">
              <a:buAutoNum type="alphaLcParenR"/>
            </a:pPr>
            <a:endParaRPr lang="en-ID" dirty="0"/>
          </a:p>
          <a:p>
            <a:pPr marL="228600" indent="-228600">
              <a:buAutoNum type="alphaLcParenR"/>
            </a:pPr>
            <a:endParaRPr lang="en-ID" dirty="0"/>
          </a:p>
          <a:p>
            <a:pPr marL="228600" indent="-228600">
              <a:buAutoNum type="alphaLcParenR"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BB487-640F-494F-8945-5A33FAC21B81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6687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Temporal view, u can see in which stage the keyword 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BB487-640F-494F-8945-5A33FAC21B81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0498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Two important features: </a:t>
            </a:r>
          </a:p>
          <a:p>
            <a:r>
              <a:rPr lang="en-ID" dirty="0"/>
              <a:t>Trajectories of social media users and their connections/reposting behaviours</a:t>
            </a:r>
          </a:p>
          <a:p>
            <a:r>
              <a:rPr lang="en-ID" dirty="0"/>
              <a:t>Thickness (number of messages).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BB487-640F-494F-8945-5A33FAC21B81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7518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BB487-640F-494F-8945-5A33FAC21B81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385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2337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183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4174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2394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841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3065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8707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6339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116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37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562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911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393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576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239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265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058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AB53A13-AD14-4175-B858-90C1FD06084A}" type="datetimeFigureOut">
              <a:rPr lang="en-ID" smtClean="0"/>
              <a:t>20/03/2019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B6096-3A97-4980-87D8-72449F06EF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1249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D2040C-2F03-44A3-95ED-C3F75FC62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E-Map: A Visual Analytics Approach for Exploring Significant Event</a:t>
            </a:r>
            <a:br>
              <a:rPr lang="en-US" sz="5400" dirty="0"/>
            </a:br>
            <a:r>
              <a:rPr lang="en-US" sz="5400" dirty="0"/>
              <a:t>Evolutions in Social Media</a:t>
            </a:r>
            <a:endParaRPr lang="en-ID" sz="5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665FFEA-B2DF-4A43-ACE8-4407C4981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D" dirty="0" err="1"/>
              <a:t>Siming</a:t>
            </a:r>
            <a:r>
              <a:rPr lang="en-ID" dirty="0"/>
              <a:t> Chen, Shuai Chen, </a:t>
            </a:r>
            <a:r>
              <a:rPr lang="en-ID" dirty="0" err="1"/>
              <a:t>Lijing</a:t>
            </a:r>
            <a:r>
              <a:rPr lang="en-ID" dirty="0"/>
              <a:t> Lin, </a:t>
            </a:r>
            <a:r>
              <a:rPr lang="en-ID" dirty="0" err="1"/>
              <a:t>Xiaoru</a:t>
            </a:r>
            <a:r>
              <a:rPr lang="en-ID" dirty="0"/>
              <a:t> Yuan, </a:t>
            </a:r>
            <a:r>
              <a:rPr lang="en-ID" dirty="0" err="1"/>
              <a:t>Jie</a:t>
            </a:r>
            <a:r>
              <a:rPr lang="en-ID" dirty="0"/>
              <a:t> Liang, </a:t>
            </a:r>
            <a:r>
              <a:rPr lang="en-ID" dirty="0" err="1"/>
              <a:t>Xiaolong</a:t>
            </a:r>
            <a:r>
              <a:rPr lang="en-ID" dirty="0"/>
              <a:t> Zhang</a:t>
            </a:r>
          </a:p>
          <a:p>
            <a:r>
              <a:rPr lang="en-ID" dirty="0"/>
              <a:t>Presented by : Rahmandani(Dani), FNU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5936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AA8934-363D-4FB4-B1ED-B30AD0B7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Results (3) – Event Evolution Analytics</a:t>
            </a:r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49E90891-83EC-4876-935A-1A19A1570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0" t="11603" r="19579" b="6872"/>
          <a:stretch/>
        </p:blipFill>
        <p:spPr>
          <a:xfrm>
            <a:off x="838200" y="1876056"/>
            <a:ext cx="4259581" cy="4776204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DE9B79-5073-4AEF-B2E2-BDC102D354EE}"/>
              </a:ext>
            </a:extLst>
          </p:cNvPr>
          <p:cNvSpPr txBox="1">
            <a:spLocks/>
          </p:cNvSpPr>
          <p:nvPr/>
        </p:nvSpPr>
        <p:spPr>
          <a:xfrm>
            <a:off x="6294268" y="1825625"/>
            <a:ext cx="5059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1516-84B6-4B96-BF07-2F353C8347FA}"/>
              </a:ext>
            </a:extLst>
          </p:cNvPr>
          <p:cNvSpPr txBox="1">
            <a:spLocks/>
          </p:cNvSpPr>
          <p:nvPr/>
        </p:nvSpPr>
        <p:spPr>
          <a:xfrm>
            <a:off x="6448331" y="1876056"/>
            <a:ext cx="5059532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D" dirty="0"/>
              <a:t>Trajectories reflect posting &amp; reposting behaviours with different themes( in curve route)</a:t>
            </a:r>
          </a:p>
          <a:p>
            <a:r>
              <a:rPr lang="en-ID" dirty="0"/>
              <a:t>Connections represent reposting using aggregation movement patterns(most influence connections are rivers)</a:t>
            </a:r>
          </a:p>
          <a:p>
            <a:endParaRPr lang="en-ID" dirty="0"/>
          </a:p>
          <a:p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4516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8B21-C3CF-4DB0-AD61-19881C05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Example – Gauze Scandal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2D776BC-6053-46AE-91FB-5A9C99C0E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 t="60741" r="62899" b="2020"/>
          <a:stretch/>
        </p:blipFill>
        <p:spPr>
          <a:xfrm>
            <a:off x="838200" y="1314994"/>
            <a:ext cx="9768840" cy="4276302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E8CA31-8066-467E-B157-FAD00DBE0121}"/>
              </a:ext>
            </a:extLst>
          </p:cNvPr>
          <p:cNvSpPr txBox="1">
            <a:spLocks/>
          </p:cNvSpPr>
          <p:nvPr/>
        </p:nvSpPr>
        <p:spPr>
          <a:xfrm>
            <a:off x="752826" y="5823284"/>
            <a:ext cx="4723949" cy="823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dirty="0"/>
              <a:t>Gauze Scandal first seen in TV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DD64F2-B8AE-4D3F-B762-14E094708941}"/>
              </a:ext>
            </a:extLst>
          </p:cNvPr>
          <p:cNvSpPr txBox="1">
            <a:spLocks/>
          </p:cNvSpPr>
          <p:nvPr/>
        </p:nvSpPr>
        <p:spPr>
          <a:xfrm>
            <a:off x="5722620" y="5820496"/>
            <a:ext cx="4723949" cy="823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b="1" dirty="0"/>
              <a:t>Fact</a:t>
            </a:r>
            <a:r>
              <a:rPr lang="en-ID" dirty="0"/>
              <a:t>  &amp; Patient Reluctance of </a:t>
            </a:r>
            <a:r>
              <a:rPr lang="en-ID" b="1" dirty="0"/>
              <a:t>Signing </a:t>
            </a:r>
            <a:r>
              <a:rPr lang="en-ID" dirty="0"/>
              <a:t>to remove the gauze</a:t>
            </a:r>
          </a:p>
        </p:txBody>
      </p:sp>
    </p:spTree>
    <p:extLst>
      <p:ext uri="{BB962C8B-B14F-4D97-AF65-F5344CB8AC3E}">
        <p14:creationId xmlns:p14="http://schemas.microsoft.com/office/powerpoint/2010/main" val="854610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8B21-C3CF-4DB0-AD61-19881C05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Example – Gauze Scandal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2D776BC-6053-46AE-91FB-5A9C99C0E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6" t="60720" r="26974" b="2024"/>
          <a:stretch/>
        </p:blipFill>
        <p:spPr>
          <a:xfrm>
            <a:off x="981682" y="1274217"/>
            <a:ext cx="10228636" cy="4584255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56AFD6-5077-4C42-BC68-D9AC8C9C3B12}"/>
              </a:ext>
            </a:extLst>
          </p:cNvPr>
          <p:cNvSpPr txBox="1">
            <a:spLocks/>
          </p:cNvSpPr>
          <p:nvPr/>
        </p:nvSpPr>
        <p:spPr>
          <a:xfrm>
            <a:off x="981682" y="5895479"/>
            <a:ext cx="4495093" cy="978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dirty="0"/>
              <a:t>CCTV (TV Channel) : Patient’s fault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CFDBAE-7C8D-42B2-903C-E61D2296F8BF}"/>
              </a:ext>
            </a:extLst>
          </p:cNvPr>
          <p:cNvSpPr txBox="1">
            <a:spLocks/>
          </p:cNvSpPr>
          <p:nvPr/>
        </p:nvSpPr>
        <p:spPr>
          <a:xfrm>
            <a:off x="6421850" y="5858472"/>
            <a:ext cx="4193658" cy="105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dirty="0"/>
              <a:t>Rumours &amp; </a:t>
            </a:r>
            <a:r>
              <a:rPr lang="en-ID" dirty="0" err="1"/>
              <a:t>Putian</a:t>
            </a:r>
            <a:r>
              <a:rPr lang="en-ID" dirty="0"/>
              <a:t> Hospital</a:t>
            </a:r>
          </a:p>
        </p:txBody>
      </p:sp>
    </p:spTree>
    <p:extLst>
      <p:ext uri="{BB962C8B-B14F-4D97-AF65-F5344CB8AC3E}">
        <p14:creationId xmlns:p14="http://schemas.microsoft.com/office/powerpoint/2010/main" val="38537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8B21-C3CF-4DB0-AD61-19881C05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Example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2D776BC-6053-46AE-91FB-5A9C99C0E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4" t="60353" r="8819" b="2024"/>
          <a:stretch/>
        </p:blipFill>
        <p:spPr>
          <a:xfrm>
            <a:off x="838200" y="1498599"/>
            <a:ext cx="5376981" cy="4994275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56AFD6-5077-4C42-BC68-D9AC8C9C3B12}"/>
              </a:ext>
            </a:extLst>
          </p:cNvPr>
          <p:cNvSpPr txBox="1">
            <a:spLocks/>
          </p:cNvSpPr>
          <p:nvPr/>
        </p:nvSpPr>
        <p:spPr>
          <a:xfrm>
            <a:off x="6499107" y="1690688"/>
            <a:ext cx="4723949" cy="1052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dirty="0"/>
              <a:t>Stable Map</a:t>
            </a:r>
          </a:p>
          <a:p>
            <a:pPr marL="0" indent="0">
              <a:buNone/>
            </a:pPr>
            <a:r>
              <a:rPr lang="en-ID" dirty="0"/>
              <a:t>Other keywords : Women, Pitiable, Uterus, Lamentable</a:t>
            </a:r>
          </a:p>
        </p:txBody>
      </p:sp>
    </p:spTree>
    <p:extLst>
      <p:ext uri="{BB962C8B-B14F-4D97-AF65-F5344CB8AC3E}">
        <p14:creationId xmlns:p14="http://schemas.microsoft.com/office/powerpoint/2010/main" val="119892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852E-0E4A-40C2-8365-3874D11B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Example – Gauze Scandal</a:t>
            </a:r>
          </a:p>
        </p:txBody>
      </p:sp>
      <p:pic>
        <p:nvPicPr>
          <p:cNvPr id="4" name="vast17_emap">
            <a:hlinkClick r:id="" action="ppaction://media"/>
            <a:extLst>
              <a:ext uri="{FF2B5EF4-FFF2-40B4-BE49-F238E27FC236}">
                <a16:creationId xmlns:a16="http://schemas.microsoft.com/office/drawing/2014/main" id="{12F340C2-8804-41B9-9B1F-D1961206CF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698" y="1284410"/>
            <a:ext cx="10898761" cy="5120872"/>
          </a:xfrm>
        </p:spPr>
      </p:pic>
    </p:spTree>
    <p:extLst>
      <p:ext uri="{BB962C8B-B14F-4D97-AF65-F5344CB8AC3E}">
        <p14:creationId xmlns:p14="http://schemas.microsoft.com/office/powerpoint/2010/main" val="196262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E913-262E-4DBA-986F-8DF41420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2D106-72D5-4FF8-BB67-F95C75BE8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A novel event summary visualization based on social media data</a:t>
            </a:r>
          </a:p>
          <a:p>
            <a:pPr marL="0" indent="0">
              <a:buNone/>
            </a:pPr>
            <a:r>
              <a:rPr lang="en-ID" dirty="0"/>
              <a:t>  (+) Natural map (Geographical map)</a:t>
            </a:r>
          </a:p>
          <a:p>
            <a:pPr marL="0" indent="0">
              <a:buNone/>
            </a:pPr>
            <a:r>
              <a:rPr lang="en-ID" dirty="0"/>
              <a:t>  (+) Flexible interactions</a:t>
            </a:r>
          </a:p>
          <a:p>
            <a:r>
              <a:rPr lang="en-ID" dirty="0"/>
              <a:t>A new visual analytics method for exploring user behaviours of social media users</a:t>
            </a:r>
          </a:p>
          <a:p>
            <a:pPr marL="0" indent="0">
              <a:buNone/>
            </a:pPr>
            <a:r>
              <a:rPr lang="en-ID" dirty="0"/>
              <a:t>   (+) Dynamic time slicing and animation</a:t>
            </a:r>
          </a:p>
          <a:p>
            <a:pPr marL="0" indent="0">
              <a:buNone/>
            </a:pPr>
            <a:r>
              <a:rPr lang="en-ID" dirty="0"/>
              <a:t>   (+) People trajectory and connection analysis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0421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24C9-ADDD-4ECC-8099-645B9DA3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Take Away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688BA-E217-44F7-87A1-9DC2A048E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Landmarks : keywords as cities, messages as keywords, regions as area of keyword and towns, reposting connections as rivers, continent and islands as themes</a:t>
            </a:r>
          </a:p>
          <a:p>
            <a:r>
              <a:rPr lang="en-ID" dirty="0"/>
              <a:t>E-Map can contain 10</a:t>
            </a:r>
            <a:r>
              <a:rPr lang="en-ID" baseline="30000" dirty="0"/>
              <a:t>4</a:t>
            </a:r>
            <a:r>
              <a:rPr lang="en-ID" dirty="0"/>
              <a:t> cities but it can only display 10</a:t>
            </a:r>
            <a:r>
              <a:rPr lang="en-ID" baseline="30000" dirty="0"/>
              <a:t>3</a:t>
            </a:r>
            <a:r>
              <a:rPr lang="en-ID" dirty="0"/>
              <a:t> cities due to perception scalability/visual clutter.</a:t>
            </a:r>
          </a:p>
          <a:p>
            <a:r>
              <a:rPr lang="en-ID" dirty="0"/>
              <a:t>Direction and Layout Orientation have no meaning and only the distance has meaning.</a:t>
            </a:r>
          </a:p>
          <a:p>
            <a:r>
              <a:rPr lang="en-ID" dirty="0"/>
              <a:t>Neighbouring cities may not be close in semantics(due to boundaries).</a:t>
            </a:r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2302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6AFF-DD8B-4E27-8822-35A49403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2564553"/>
            <a:ext cx="8825657" cy="1207347"/>
          </a:xfrm>
        </p:spPr>
        <p:txBody>
          <a:bodyPr/>
          <a:lstStyle/>
          <a:p>
            <a:pPr algn="ctr"/>
            <a:r>
              <a:rPr lang="en-ID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64179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93490-36C6-4E66-8E63-76D40BDB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54CA-82EB-452A-B3A6-DD104EA14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Entity in Social Media:</a:t>
            </a:r>
          </a:p>
          <a:p>
            <a:r>
              <a:rPr lang="en-US" dirty="0"/>
              <a:t>Users</a:t>
            </a:r>
          </a:p>
          <a:p>
            <a:r>
              <a:rPr lang="en-US" dirty="0"/>
              <a:t>Messages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 behaviors :</a:t>
            </a:r>
          </a:p>
          <a:p>
            <a:r>
              <a:rPr lang="en-US" dirty="0"/>
              <a:t>Posting messages (Tweet)</a:t>
            </a:r>
          </a:p>
          <a:p>
            <a:r>
              <a:rPr lang="en-US" dirty="0"/>
              <a:t>Commenting and Re-posting (Re-tweet)</a:t>
            </a:r>
          </a:p>
          <a:p>
            <a:pPr marL="0" indent="0">
              <a:buNone/>
            </a:pPr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7268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75D6-5ADA-4465-A612-31B8583E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What is Event?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87F63-047E-4063-9783-6D316E97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357" y="1825625"/>
            <a:ext cx="50595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Event : real phenomenon represented as hashtag (# ) and keywords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event consists of 4 features :</a:t>
            </a:r>
          </a:p>
          <a:p>
            <a:r>
              <a:rPr lang="en-US" dirty="0"/>
              <a:t>D1: Multiple event stages</a:t>
            </a:r>
          </a:p>
          <a:p>
            <a:r>
              <a:rPr lang="en-US" dirty="0"/>
              <a:t>D2: Influence of Key Players</a:t>
            </a:r>
          </a:p>
          <a:p>
            <a:r>
              <a:rPr lang="en-US" dirty="0"/>
              <a:t>D3: Posting and Reposting Behaviors</a:t>
            </a:r>
          </a:p>
          <a:p>
            <a:r>
              <a:rPr lang="en-US" dirty="0"/>
              <a:t>D4: Dynamic changes of different themes</a:t>
            </a:r>
          </a:p>
          <a:p>
            <a:endParaRPr lang="en-ID" dirty="0"/>
          </a:p>
        </p:txBody>
      </p:sp>
      <p:pic>
        <p:nvPicPr>
          <p:cNvPr id="9" name="内容占位符 6">
            <a:extLst>
              <a:ext uri="{FF2B5EF4-FFF2-40B4-BE49-F238E27FC236}">
                <a16:creationId xmlns:a16="http://schemas.microsoft.com/office/drawing/2014/main" id="{00F52EE5-9CCC-41FA-BE3A-2502F82B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456068" cy="29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9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7E09-398C-46A2-B357-88BEC5A3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Problems in Social Media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D00F-BF9F-40A2-8A39-2C64292CE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2800" cy="4351338"/>
          </a:xfrm>
        </p:spPr>
        <p:txBody>
          <a:bodyPr/>
          <a:lstStyle/>
          <a:p>
            <a:r>
              <a:rPr kumimoji="1" lang="en-US" altLang="zh-CN" dirty="0"/>
              <a:t>Complex event evolution.</a:t>
            </a:r>
            <a:endParaRPr kumimoji="1" lang="zh-CN" altLang="en-US" dirty="0"/>
          </a:p>
          <a:p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behaviors ? Tweet &amp; Retweet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relationship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evolution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behaviors ?</a:t>
            </a:r>
            <a:endParaRPr kumimoji="1" lang="zh-CN" altLang="en-US" dirty="0"/>
          </a:p>
          <a:p>
            <a:endParaRPr lang="en-ID" dirty="0"/>
          </a:p>
        </p:txBody>
      </p:sp>
      <p:pic>
        <p:nvPicPr>
          <p:cNvPr id="4" name="Picture 2" descr="Democratic presidential candidate Hillary Clinton (L) and Republican presidential candidate Donald Trump (Reuters Photo)">
            <a:extLst>
              <a:ext uri="{FF2B5EF4-FFF2-40B4-BE49-F238E27FC236}">
                <a16:creationId xmlns:a16="http://schemas.microsoft.com/office/drawing/2014/main" id="{823AC5EC-072B-42C0-873D-05AF0ADF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77" y="1767682"/>
            <a:ext cx="4188023" cy="22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0ECE34-DD5F-4C01-89E2-6335A923F132}"/>
              </a:ext>
            </a:extLst>
          </p:cNvPr>
          <p:cNvSpPr txBox="1"/>
          <p:nvPr/>
        </p:nvSpPr>
        <p:spPr>
          <a:xfrm flipH="1">
            <a:off x="7658100" y="4136231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2016 US Election (Reuters photo)</a:t>
            </a:r>
          </a:p>
        </p:txBody>
      </p:sp>
    </p:spTree>
    <p:extLst>
      <p:ext uri="{BB962C8B-B14F-4D97-AF65-F5344CB8AC3E}">
        <p14:creationId xmlns:p14="http://schemas.microsoft.com/office/powerpoint/2010/main" val="131134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75D6-5ADA-4465-A612-31B8583E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Purposes of E-Map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87F63-047E-4063-9783-6D316E97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/>
              <a:t>R1 : Providing a view for event summary with semantics and temporal trends. </a:t>
            </a:r>
          </a:p>
          <a:p>
            <a:pPr marL="285750" indent="-285750"/>
            <a:r>
              <a:rPr lang="en-US" dirty="0"/>
              <a:t>R2 : Grouping messages based on their similarity in discussing themes and reposting relationships</a:t>
            </a:r>
          </a:p>
          <a:p>
            <a:pPr marL="285750" indent="-285750"/>
            <a:r>
              <a:rPr lang="en-US" dirty="0"/>
              <a:t>R3: Detecting and presenting themes in different time periods. </a:t>
            </a:r>
          </a:p>
          <a:p>
            <a:pPr marL="285750" indent="-285750"/>
            <a:r>
              <a:rPr lang="en-US" dirty="0"/>
              <a:t>R4: Identifying behavior patterns of social media users in posting and reposting messages.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3005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7653-B74C-4FCB-8F83-177AE6F1F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F13B-8651-433A-AEA9-F1CED9F33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386" y="1734033"/>
            <a:ext cx="3602503" cy="4195481"/>
          </a:xfrm>
        </p:spPr>
        <p:txBody>
          <a:bodyPr/>
          <a:lstStyle/>
          <a:p>
            <a:r>
              <a:rPr lang="en-ID" dirty="0"/>
              <a:t>Platform : </a:t>
            </a:r>
            <a:r>
              <a:rPr lang="en-ID" dirty="0" err="1"/>
              <a:t>Sina</a:t>
            </a:r>
            <a:r>
              <a:rPr lang="en-ID" dirty="0"/>
              <a:t> Weibo</a:t>
            </a:r>
          </a:p>
          <a:p>
            <a:r>
              <a:rPr lang="en-ID" dirty="0"/>
              <a:t>Keywords and Hashtag</a:t>
            </a:r>
          </a:p>
          <a:p>
            <a:r>
              <a:rPr lang="en-ID" dirty="0"/>
              <a:t>Visual Encodings: </a:t>
            </a:r>
          </a:p>
          <a:p>
            <a:pPr marL="0" indent="0">
              <a:buNone/>
            </a:pPr>
            <a:r>
              <a:rPr lang="en-ID" dirty="0"/>
              <a:t>	city,  town, river, region, 	continent and island 	and </a:t>
            </a:r>
            <a:r>
              <a:rPr lang="en-ID" dirty="0" err="1"/>
              <a:t>color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  <a:p>
            <a:endParaRPr lang="en-ID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14DAA5C2-2CD7-4B86-823F-EE4DB552F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" y="1734033"/>
            <a:ext cx="7119176" cy="397715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716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8497-3605-49E7-9964-1E406C1E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Methods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C9390C-F0D8-48A5-9B47-8C6A5BCAE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55704"/>
            <a:ext cx="11267331" cy="32420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A51200-653E-4E46-9F1A-38CD98A8AF83}"/>
              </a:ext>
            </a:extLst>
          </p:cNvPr>
          <p:cNvSpPr txBox="1">
            <a:spLocks/>
          </p:cNvSpPr>
          <p:nvPr/>
        </p:nvSpPr>
        <p:spPr>
          <a:xfrm>
            <a:off x="1118586" y="4989250"/>
            <a:ext cx="6266896" cy="105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en-ID" dirty="0"/>
              <a:t>Graph Construction</a:t>
            </a:r>
          </a:p>
          <a:p>
            <a:pPr marL="514350" indent="-514350">
              <a:buAutoNum type="arabicParenR"/>
            </a:pPr>
            <a:r>
              <a:rPr lang="en-ID" dirty="0"/>
              <a:t>Map Construction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86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CE3E-90EF-4D8B-B794-F7D5C57B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Results (R1) - Spatial &amp; Temporal Overview</a:t>
            </a: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D6F6D7E0-0AEC-4013-9FB8-F15D97005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59" y="1612326"/>
            <a:ext cx="6573984" cy="3787333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95C009BB-98EF-4995-B73E-BB23CB63F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3312" r="66111" b="8701"/>
          <a:stretch/>
        </p:blipFill>
        <p:spPr bwMode="auto">
          <a:xfrm>
            <a:off x="838201" y="1795095"/>
            <a:ext cx="4340192" cy="360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D57421-2CCF-4D1C-9BBF-765F79A7486F}"/>
              </a:ext>
            </a:extLst>
          </p:cNvPr>
          <p:cNvSpPr txBox="1">
            <a:spLocks/>
          </p:cNvSpPr>
          <p:nvPr/>
        </p:nvSpPr>
        <p:spPr>
          <a:xfrm>
            <a:off x="752826" y="5594084"/>
            <a:ext cx="8160168" cy="1052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dirty="0"/>
              <a:t>Spatial : distribution of important keywords through time</a:t>
            </a:r>
          </a:p>
          <a:p>
            <a:pPr marL="0" indent="0">
              <a:buNone/>
            </a:pPr>
            <a:r>
              <a:rPr lang="en-ID" dirty="0"/>
              <a:t>Temporal :  intensity of keywords / keyword bursting</a:t>
            </a:r>
          </a:p>
        </p:txBody>
      </p:sp>
    </p:spTree>
    <p:extLst>
      <p:ext uri="{BB962C8B-B14F-4D97-AF65-F5344CB8AC3E}">
        <p14:creationId xmlns:p14="http://schemas.microsoft.com/office/powerpoint/2010/main" val="178327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2DA1-9514-4144-9E95-8A056D00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Results (R2) - </a:t>
            </a:r>
            <a:r>
              <a:rPr lang="en-US" altLang="zh-CN" dirty="0"/>
              <a:t>Multi-level</a:t>
            </a:r>
            <a:r>
              <a:rPr lang="zh-CN" altLang="en-US" dirty="0"/>
              <a:t> </a:t>
            </a:r>
            <a:r>
              <a:rPr lang="en-US" altLang="zh-CN" dirty="0"/>
              <a:t>Spatial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endParaRPr lang="en-ID" dirty="0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534AE978-EEDD-4B57-A543-76FA0D52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3" t="11165" r="45637" b="5722"/>
          <a:stretch/>
        </p:blipFill>
        <p:spPr>
          <a:xfrm>
            <a:off x="646111" y="1934231"/>
            <a:ext cx="5654040" cy="447105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114DE2-BF29-42FA-AB61-E3A4B5B7DD11}"/>
              </a:ext>
            </a:extLst>
          </p:cNvPr>
          <p:cNvSpPr txBox="1">
            <a:spLocks/>
          </p:cNvSpPr>
          <p:nvPr/>
        </p:nvSpPr>
        <p:spPr>
          <a:xfrm>
            <a:off x="6448331" y="1876056"/>
            <a:ext cx="5059532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ID" dirty="0"/>
              <a:t>Three types of interactions :</a:t>
            </a:r>
          </a:p>
          <a:p>
            <a:r>
              <a:rPr lang="en-ID" dirty="0"/>
              <a:t>Animate the map construction</a:t>
            </a:r>
          </a:p>
          <a:p>
            <a:r>
              <a:rPr lang="en-ID" dirty="0"/>
              <a:t>Imitation of Real-world map with zoom, navigation, clicking selection for in-depth analysis</a:t>
            </a:r>
          </a:p>
          <a:p>
            <a:r>
              <a:rPr lang="en-ID" dirty="0"/>
              <a:t>User can select group of towns for analysis</a:t>
            </a:r>
          </a:p>
          <a:p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76194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808</Words>
  <Application>Microsoft Office PowerPoint</Application>
  <PresentationFormat>Widescreen</PresentationFormat>
  <Paragraphs>114</Paragraphs>
  <Slides>17</Slides>
  <Notes>10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</vt:lpstr>
      <vt:lpstr>E-Map: A Visual Analytics Approach for Exploring Significant Event Evolutions in Social Media</vt:lpstr>
      <vt:lpstr>Introduction</vt:lpstr>
      <vt:lpstr>What is Event?</vt:lpstr>
      <vt:lpstr>Problems in Social Media </vt:lpstr>
      <vt:lpstr>Purposes of E-Map</vt:lpstr>
      <vt:lpstr>Methods</vt:lpstr>
      <vt:lpstr>Methods</vt:lpstr>
      <vt:lpstr>Results (R1) - Spatial &amp; Temporal Overview</vt:lpstr>
      <vt:lpstr>Results (R2) - Multi-level Spatial Temporal </vt:lpstr>
      <vt:lpstr>Results (3) – Event Evolution Analytics</vt:lpstr>
      <vt:lpstr>Example – Gauze Scandal</vt:lpstr>
      <vt:lpstr>Example – Gauze Scandal</vt:lpstr>
      <vt:lpstr>Example</vt:lpstr>
      <vt:lpstr>Example – Gauze Scandal</vt:lpstr>
      <vt:lpstr>Conclusion</vt:lpstr>
      <vt:lpstr>Take Away Messages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E-Map: A Visual Analytics Approach for Exploring Significant Event Evolutions in Social Media</dc:title>
  <dc:creator>Dani Rahmandani</dc:creator>
  <cp:lastModifiedBy>Dani Rahmandani</cp:lastModifiedBy>
  <cp:revision>69</cp:revision>
  <dcterms:created xsi:type="dcterms:W3CDTF">2019-03-18T21:57:58Z</dcterms:created>
  <dcterms:modified xsi:type="dcterms:W3CDTF">2019-03-20T18:31:30Z</dcterms:modified>
</cp:coreProperties>
</file>